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Medium"/>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97675C5-2574-4078-8560-F4E5136D8372}">
  <a:tblStyle styleId="{B97675C5-2574-4078-8560-F4E5136D837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B8E20A2-3175-4F40-BA46-A1B804F7CD3D}"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539c52178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539c521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6b3675ba55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6b3675ba55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6b3675ba55_0_1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6b3675ba55_0_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033637b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4033637b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6b3675ba55_0_24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6b3675ba55_0_2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6a03f12c5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6a03f12c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youtu.be/aPE1C8zMUSs?feature=shared" TargetMode="External"/><Relationship Id="rId6"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6.png"/><Relationship Id="rId6"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146" name="Google Shape;146;p37"/>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500950" y="1489850"/>
            <a:ext cx="6794400" cy="172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282828"/>
                </a:solidFill>
                <a:latin typeface="Halant"/>
                <a:ea typeface="Halant"/>
                <a:cs typeface="Halant"/>
                <a:sym typeface="Halant"/>
              </a:rPr>
              <a:t>Directions: </a:t>
            </a:r>
            <a:r>
              <a:rPr lang="en" sz="1200">
                <a:solidFill>
                  <a:schemeClr val="dk1"/>
                </a:solidFill>
                <a:latin typeface="Halant"/>
                <a:ea typeface="Halant"/>
                <a:cs typeface="Halant"/>
                <a:sym typeface="Halant"/>
              </a:rPr>
              <a:t>As you watch and listen to Trevor Noah, respond to the questions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Trevor Noah is a South African comedian, author, and former host of </a:t>
            </a:r>
            <a:r>
              <a:rPr i="1" lang="en" sz="1200">
                <a:solidFill>
                  <a:schemeClr val="dk1"/>
                </a:solidFill>
                <a:latin typeface="Inter"/>
                <a:ea typeface="Inter"/>
                <a:cs typeface="Inter"/>
                <a:sym typeface="Inter"/>
              </a:rPr>
              <a:t>The Daily Show</a:t>
            </a:r>
            <a:r>
              <a:rPr lang="en" sz="1200">
                <a:solidFill>
                  <a:schemeClr val="dk1"/>
                </a:solidFill>
                <a:latin typeface="Inter"/>
                <a:ea typeface="Inter"/>
                <a:cs typeface="Inter"/>
                <a:sym typeface="Inter"/>
              </a:rPr>
              <a:t>, a satirical news program on Comedy Central. Born on February 20, 1984, in Johannesburg during Apartheid, Trevor was classified as “colored” under South African law because his mother was Black and his father was white. He rose to international fame through stand-up comedy and global tours before becoming one of the youngest and first African hosts of a major American late-night show. In this interview, Noah answers questions based on his memoir, </a:t>
            </a:r>
            <a:r>
              <a:rPr i="1" lang="en" sz="1200">
                <a:solidFill>
                  <a:schemeClr val="dk1"/>
                </a:solidFill>
                <a:latin typeface="Inter"/>
                <a:ea typeface="Inter"/>
                <a:cs typeface="Inter"/>
                <a:sym typeface="Inter"/>
              </a:rPr>
              <a:t>Born a Crime: Stories from a South African Childhood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48" name="Google Shape;148;p37"/>
          <p:cNvSpPr txBox="1"/>
          <p:nvPr/>
        </p:nvSpPr>
        <p:spPr>
          <a:xfrm>
            <a:off x="290900" y="1131050"/>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149" name="Google Shape;149;p37"/>
          <p:cNvSpPr txBox="1"/>
          <p:nvPr/>
        </p:nvSpPr>
        <p:spPr>
          <a:xfrm>
            <a:off x="458600" y="3314025"/>
            <a:ext cx="6858000" cy="404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Trevor Noah say he was “born a crime?”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06666"/>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Trevor Noah’s experience, describe what Apartheid was like for South Africans in the second half of the 20</a:t>
            </a:r>
            <a:r>
              <a:rPr baseline="30000" lang="en" sz="1200">
                <a:solidFill>
                  <a:schemeClr val="dk1"/>
                </a:solidFill>
                <a:latin typeface="Inter"/>
                <a:ea typeface="Inter"/>
                <a:cs typeface="Inter"/>
                <a:sym typeface="Inter"/>
              </a:rPr>
              <a:t>th</a:t>
            </a:r>
            <a:r>
              <a:rPr lang="en" sz="1200">
                <a:solidFill>
                  <a:schemeClr val="dk1"/>
                </a:solidFill>
                <a:latin typeface="Inter"/>
                <a:ea typeface="Inter"/>
                <a:cs typeface="Inter"/>
                <a:sym typeface="Inter"/>
              </a:rPr>
              <a:t> century.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300">
              <a:solidFill>
                <a:srgbClr val="E06666"/>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50" name="Google Shape;150;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“Born a Crime”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1" name="Google Shape;151;p37"/>
          <p:cNvPicPr preferRelativeResize="0"/>
          <p:nvPr/>
        </p:nvPicPr>
        <p:blipFill>
          <a:blip r:embed="rId4">
            <a:alphaModFix/>
          </a:blip>
          <a:stretch>
            <a:fillRect/>
          </a:stretch>
        </p:blipFill>
        <p:spPr>
          <a:xfrm>
            <a:off x="216272" y="110272"/>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“Born a Crime”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3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3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1" name="Google Shape;161;p38"/>
          <p:cNvGraphicFramePr/>
          <p:nvPr/>
        </p:nvGraphicFramePr>
        <p:xfrm>
          <a:off x="315750" y="2279025"/>
          <a:ext cx="3000000" cy="3000000"/>
        </p:xfrm>
        <a:graphic>
          <a:graphicData uri="http://schemas.openxmlformats.org/drawingml/2006/table">
            <a:tbl>
              <a:tblPr>
                <a:noFill/>
                <a:tableStyleId>{B97675C5-2574-4078-8560-F4E5136D8372}</a:tableStyleId>
              </a:tblPr>
              <a:tblGrid>
                <a:gridCol w="7140900"/>
              </a:tblGrid>
              <a:tr h="431125">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endParaRPr sz="11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rgbClr val="0F0F0F"/>
                          </a:solidFill>
                          <a:latin typeface="Inter"/>
                          <a:ea typeface="Inter"/>
                          <a:cs typeface="Inter"/>
                          <a:sym typeface="Inter"/>
                        </a:rPr>
                        <a:t>Well, I was born at a time when in South Africa, due to the laws of Apartheid, my parents weren't allowed to be, in any shape or form, in contact with one another. You know, I grew up during a time when we were governed by the laws of </a:t>
                      </a:r>
                      <a:r>
                        <a:rPr lang="en" sz="1100">
                          <a:solidFill>
                            <a:srgbClr val="0F0F0F"/>
                          </a:solidFill>
                          <a:latin typeface="Inter"/>
                          <a:ea typeface="Inter"/>
                          <a:cs typeface="Inter"/>
                          <a:sym typeface="Inter"/>
                        </a:rPr>
                        <a:t>miscegenation</a:t>
                      </a:r>
                      <a:r>
                        <a:rPr lang="en" sz="1100">
                          <a:solidFill>
                            <a:srgbClr val="0F0F0F"/>
                          </a:solidFill>
                          <a:latin typeface="Inter"/>
                          <a:ea typeface="Inter"/>
                          <a:cs typeface="Inter"/>
                          <a:sym typeface="Inter"/>
                        </a:rPr>
                        <a:t>, as they were called, interracial relationships were forbidden. The mixing of races was forbidden. And so essentially, I mean being born from my parents—a white Swiss man and a black Xhosa woman from South Africa—I was essentially born a crime. You know, the very the very existence of me was something that was against the law. What my parents had done was breaking the law and because of that our lives were impacted in the way we could live as a family under those laws of Apartheid. Now you were born in 1984, how did you interact act with your black mother and your white father? Well, at that time luckily for me, I I interacted with them like a child. You know, I was very lucky in that my parents did a great job of shielding me from the realities of what was going on in the country. I only knew the world that I was in and I was only surrounded by people who were in the same world as I. So, you know, ignorance truly was bliss in that regard. I knew I had a father who was white but I didn't know that he was a white person. I just knew that he was my father. I knew that I had a mom who was black but again her race meant nothing to me because at the time that was the only way I knew it to be. You know, I thought fathers were white and then uncles were black and that's how the world </a:t>
                      </a:r>
                      <a:r>
                        <a:rPr lang="en" sz="1100">
                          <a:solidFill>
                            <a:srgbClr val="0F0F0F"/>
                          </a:solidFill>
                          <a:latin typeface="Inter"/>
                          <a:ea typeface="Inter"/>
                          <a:cs typeface="Inter"/>
                          <a:sym typeface="Inter"/>
                        </a:rPr>
                        <a:t>w</a:t>
                      </a:r>
                      <a:r>
                        <a:rPr lang="en" sz="1100">
                          <a:solidFill>
                            <a:srgbClr val="0F0F0F"/>
                          </a:solidFill>
                          <a:latin typeface="Inter"/>
                          <a:ea typeface="Inter"/>
                          <a:cs typeface="Inter"/>
                          <a:sym typeface="Inter"/>
                        </a:rPr>
                        <a:t>orked. So, I was truly shielded from the from the stress of what was happening in the country at the time. It was only as we started transitioning and as I got older I started realizing—and I was really lucky that I was on the cusp of a country achieving democracy and equality before I became a fully functioning human being. So when you were young could you go to the park with your mother and father and play like other kids were playing? Well, I could. The the question, I guess is were we allowed to. And that was the the key thing—we couldn't be seen in public together. You know, my mother broke many laws by living where she lived. She, and I write about this in the book, she illegally rented an apartment in an area that was considered a white area. And so, what she'd do is, she would masquerade as our maid, you know, as my maid. And that's how she'd walk around with me. She'd dress in in maid's overalls and that's how we'd get around. You know, she found ways to circumvent the system. She found ways to get around rules that she didn't agree with. And so for me, I still played with my mother,.You know, because from the outside I don't know what it looked like to everyone, but a lot of people just assumed that that black woman was the caretaker of this child who was in South Africa considered colored. And my father, on the other hand, he couldn't he couldn't be with us at all in public. There were times when we were together but he wouldn't play the role of a father because then that would give the game away. So there was a limitation. But I mean, the one story I tell in the book is when I was really young I used to love running—I mean I still do. But I would go out with my mom and dad and if we were in public in a park together, the only limitation was that I couldn't get too close to him—I couldn't you know be seen as his son. And so I would chase him as any child would their father, but then he would run away to protect us. And then I was like, “yeah the game is on” so I would chase him and my mother would be chasing me. And so I, like many other children, have great memories of running in the park with my parents. The only difference is, they see it from a slightly different perspective.</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1700625" y="1118101"/>
            <a:ext cx="5673000" cy="1090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Perspective</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0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63" name="Google Shape;163;p38"/>
          <p:cNvPicPr preferRelativeResize="0"/>
          <p:nvPr/>
        </p:nvPicPr>
        <p:blipFill>
          <a:blip r:embed="rId6">
            <a:alphaModFix/>
          </a:blip>
          <a:stretch>
            <a:fillRect/>
          </a:stretch>
        </p:blipFill>
        <p:spPr>
          <a:xfrm>
            <a:off x="712850" y="1241721"/>
            <a:ext cx="966875" cy="966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39"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169" name="Google Shape;169;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Living Under Apartheid</a:t>
            </a:r>
            <a:endParaRPr sz="2300">
              <a:solidFill>
                <a:schemeClr val="dk1"/>
              </a:solidFill>
              <a:latin typeface="Plus Jakarta Sans"/>
              <a:ea typeface="Plus Jakarta Sans"/>
              <a:cs typeface="Plus Jakarta Sans"/>
              <a:sym typeface="Plus Jakarta Sans"/>
            </a:endParaRPr>
          </a:p>
        </p:txBody>
      </p:sp>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1" name="Google Shape;171;p3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72" name="Google Shape;172;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39"/>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174" name="Google Shape;174;p39"/>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75" name="Google Shape;175;p39"/>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post-Cold War period, racial discrimination, and/or apartheid.</a:t>
            </a:r>
            <a:endParaRPr sz="1100">
              <a:solidFill>
                <a:schemeClr val="dk1"/>
              </a:solidFill>
              <a:latin typeface="Inter"/>
              <a:ea typeface="Inter"/>
              <a:cs typeface="Inter"/>
              <a:sym typeface="Inter"/>
            </a:endParaRPr>
          </a:p>
        </p:txBody>
      </p:sp>
      <p:sp>
        <p:nvSpPr>
          <p:cNvPr id="176" name="Google Shape;176;p39"/>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77" name="Google Shape;177;p39"/>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178" name="Google Shape;178;p39"/>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79" name="Google Shape;179;p39"/>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the information about Trevor Noah in the video. Write one sentence to describe his perspective.</a:t>
            </a:r>
            <a:endParaRPr sz="1000">
              <a:solidFill>
                <a:schemeClr val="dk1"/>
              </a:solidFill>
              <a:latin typeface="Inter"/>
              <a:ea typeface="Inter"/>
              <a:cs typeface="Inter"/>
              <a:sym typeface="Inter"/>
            </a:endParaRPr>
          </a:p>
        </p:txBody>
      </p:sp>
      <p:sp>
        <p:nvSpPr>
          <p:cNvPr id="180" name="Google Shape;180;p39"/>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With a partner, read the excerpt called “My Friend the Outcast.” Identify similarities and differences to Trevor Noah.</a:t>
            </a:r>
            <a:endParaRPr sz="1000">
              <a:solidFill>
                <a:schemeClr val="dk1"/>
              </a:solidFill>
              <a:latin typeface="Inter"/>
              <a:ea typeface="Inter"/>
              <a:cs typeface="Inter"/>
              <a:sym typeface="Inter"/>
            </a:endParaRPr>
          </a:p>
        </p:txBody>
      </p:sp>
      <p:sp>
        <p:nvSpPr>
          <p:cNvPr id="181" name="Google Shape;181;p39"/>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82" name="Google Shape;182;p39"/>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83" name="Google Shape;183;p39"/>
          <p:cNvSpPr txBox="1"/>
          <p:nvPr/>
        </p:nvSpPr>
        <p:spPr>
          <a:xfrm>
            <a:off x="305350" y="7695900"/>
            <a:ext cx="12822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Explain the various perspectives and experiences of those living under apartheid.</a:t>
            </a:r>
            <a:endParaRPr sz="1000">
              <a:solidFill>
                <a:schemeClr val="dk1"/>
              </a:solidFill>
              <a:latin typeface="Inter"/>
              <a:ea typeface="Inter"/>
              <a:cs typeface="Inter"/>
              <a:sym typeface="Inter"/>
            </a:endParaRPr>
          </a:p>
        </p:txBody>
      </p:sp>
      <p:sp>
        <p:nvSpPr>
          <p:cNvPr id="184" name="Google Shape;184;p39"/>
          <p:cNvSpPr txBox="1"/>
          <p:nvPr/>
        </p:nvSpPr>
        <p:spPr>
          <a:xfrm>
            <a:off x="1354275" y="7710775"/>
            <a:ext cx="5587800" cy="523200"/>
          </a:xfrm>
          <a:prstGeom prst="rect">
            <a:avLst/>
          </a:prstGeom>
          <a:noFill/>
          <a:ln>
            <a:noFill/>
          </a:ln>
        </p:spPr>
        <p:txBody>
          <a:bodyPr anchorCtr="0" anchor="t" bIns="91425" lIns="91425" spcFirstLastPara="1" rIns="91425" wrap="square" tIns="91425">
            <a:spAutoFit/>
          </a:bodyPr>
          <a:lstStyle/>
          <a:p>
            <a:pPr indent="457200" lvl="0" marL="0" rtl="0" algn="l">
              <a:lnSpc>
                <a:spcPct val="100000"/>
              </a:lnSpc>
              <a:spcBef>
                <a:spcPts val="0"/>
              </a:spcBef>
              <a:spcAft>
                <a:spcPts val="0"/>
              </a:spcAft>
              <a:buNone/>
            </a:pPr>
            <a:r>
              <a:rPr b="1" lang="en" sz="1200">
                <a:solidFill>
                  <a:srgbClr val="E95C3D"/>
                </a:solidFill>
                <a:latin typeface="Inter"/>
                <a:ea typeface="Inter"/>
                <a:cs typeface="Inter"/>
                <a:sym typeface="Inter"/>
              </a:rPr>
              <a:t>  </a:t>
            </a:r>
            <a:endParaRPr b="1" sz="1000">
              <a:solidFill>
                <a:srgbClr val="E95C3D"/>
              </a:solidFill>
              <a:latin typeface="Inter"/>
              <a:ea typeface="Inter"/>
              <a:cs typeface="Inter"/>
              <a:sym typeface="Inter"/>
            </a:endParaRPr>
          </a:p>
          <a:p>
            <a:pPr indent="45720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“My Friend, the Outcast”</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90" name="Google Shape;190;p40"/>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91" name="Google Shape;191;p40"/>
          <p:cNvGraphicFramePr/>
          <p:nvPr/>
        </p:nvGraphicFramePr>
        <p:xfrm>
          <a:off x="338191" y="1095235"/>
          <a:ext cx="3000000" cy="3000000"/>
        </p:xfrm>
        <a:graphic>
          <a:graphicData uri="http://schemas.openxmlformats.org/drawingml/2006/table">
            <a:tbl>
              <a:tblPr>
                <a:noFill/>
                <a:tableStyleId>{3B8E20A2-3175-4F40-BA46-A1B804F7CD3D}</a:tableStyleId>
              </a:tblPr>
              <a:tblGrid>
                <a:gridCol w="7113625"/>
              </a:tblGrid>
              <a:tr h="7788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Mtutuzeli Matshoba, </a:t>
                      </a:r>
                      <a:r>
                        <a:rPr i="1" lang="en" sz="1200">
                          <a:solidFill>
                            <a:schemeClr val="dk1"/>
                          </a:solidFill>
                          <a:latin typeface="Halant"/>
                          <a:ea typeface="Halant"/>
                          <a:cs typeface="Halant"/>
                          <a:sym typeface="Halant"/>
                        </a:rPr>
                        <a:t>Call Me Not a Man</a:t>
                      </a:r>
                      <a:r>
                        <a:rPr lang="en" sz="1200">
                          <a:solidFill>
                            <a:schemeClr val="dk1"/>
                          </a:solidFill>
                          <a:latin typeface="Halant"/>
                          <a:ea typeface="Halant"/>
                          <a:cs typeface="Halant"/>
                          <a:sym typeface="Halant"/>
                        </a:rPr>
                        <a:t>, 1979.</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Note: Mtutuzeli Matshoba was born shortly after the start of Apartheid in South Africa. In the excerpt below, he provides an account of life under apartheid through the story of his friend who was forcibly ejected from his home.</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27275">
                <a:tc>
                  <a:txBody>
                    <a:bodyPr/>
                    <a:lstStyle/>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His name is Vusi. For his whole life he has lived with us… I have known him ever since I started to notice that there were other people in the world… we learnt to swim in the Klip rivulet together when it had rained and the water was deep enough… we played 'chailence' soccer with a tennis ball against boys from the other streets, together. He quit school first and sold apples and sweets on the trains while I went to school…</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Last month on a Wednesday morning… there was a loud knock… at the front door of Vusi's home… He realized that it was the unmistakable knock of the police that had jolted him from sleep. While he reached for his trousers on the small bench near the bed, he tried to remember what he had done wrong. A guy’s mere existence is a crime in this cursed world. You break the law without being aware of it, no matter how you try not to, he thought.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Vusi's mother appeared from behind a tattered curtain… All seventy-five years of her, woken up unceremoniously at ungodly hours. “Hawu, my children, what has made you pay us a visit at this early hour?”, she asked slowly. The dignity of old age overcame some of the visitors' braggadocio. “It is abakhulu [white men] who have sent us, magogo [grandmother]. Are you the registered tenant of this house?” The old woman nodded. “It's you that's wanted then. Come with us to the office.”...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“Ja, ouma. Wat kan ek doen vir jou?” Mrs. Nyembezi tried her best to comprehend what was said. “Jong! You can't even speak Afrikaans?” the white man went on… “Why don't you pay rent, jong?” And the clerk translated. “But… but, my child, I pay. I've never missed paying. We'd rather go with empty stomachs at home than fail to pay. And I keep all the receipts.” … “It says here you are in arrears to the amount of one hundred rand with your rent!... I want that money paid as quickly as possible. Otherwise you go back to the bantustan you came from and your son gets a room in a hostel.”</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Someone had told [Vusi’s sister] that what was happening to them was what had happened to her[:]... A person with money goes to the superintendents and tells them that he needs a house badly. The superintendent asks for a bribe to get the man a house, then asks the man, “How much can you afford?”</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Vusi and his mother were ordered to return to the superintendent’s office… They were told in the crudest terms that… the board had no choice but to repossess its house and give it to another person…They were now homeless.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When they arrived at their home to pack their belongings, [two white men] . . . arrived in the van. There were three black men in overalls with them… [and they] barged into the house without knocking… They got to work like mules and soon everything down to the last rag was in the street. When they finished, [they] demanded the keys and the house was locked. The officials got into the front of the van and the three black men behind. With screeching tyres they were gone from sight.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people, who had all along watched from a distance, converged upon Vusi’s mother to ask what was wrong although they had already guessed. They came with shawls draped over their shoulders as if someone had died and they were joining the bereaved in mourning.</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92" name="Google Shape;19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3" name="Google Shape;193;p4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94" name="Google Shape;19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41"/>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201" name="Google Shape;201;p41"/>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453875" y="1489850"/>
            <a:ext cx="6858000" cy="172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282828"/>
                </a:solidFill>
                <a:latin typeface="Halant"/>
                <a:ea typeface="Halant"/>
                <a:cs typeface="Halant"/>
                <a:sym typeface="Halant"/>
              </a:rPr>
              <a:t>Directions: </a:t>
            </a:r>
            <a:r>
              <a:rPr lang="en" sz="1200">
                <a:solidFill>
                  <a:schemeClr val="dk1"/>
                </a:solidFill>
                <a:latin typeface="Halant"/>
                <a:ea typeface="Halant"/>
                <a:cs typeface="Halant"/>
                <a:sym typeface="Halant"/>
              </a:rPr>
              <a:t>As you watch and listen to Trevor Noah, respond to the questions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Inter"/>
                <a:ea typeface="Inter"/>
                <a:cs typeface="Inter"/>
                <a:sym typeface="Inter"/>
              </a:rPr>
              <a:t>Note: Trevor Noah is a South African comedian, author, and former host of </a:t>
            </a:r>
            <a:r>
              <a:rPr i="1" lang="en" sz="1200">
                <a:solidFill>
                  <a:schemeClr val="dk1"/>
                </a:solidFill>
                <a:latin typeface="Inter"/>
                <a:ea typeface="Inter"/>
                <a:cs typeface="Inter"/>
                <a:sym typeface="Inter"/>
              </a:rPr>
              <a:t>The Daily Show</a:t>
            </a:r>
            <a:r>
              <a:rPr lang="en" sz="1200">
                <a:solidFill>
                  <a:schemeClr val="dk1"/>
                </a:solidFill>
                <a:latin typeface="Inter"/>
                <a:ea typeface="Inter"/>
                <a:cs typeface="Inter"/>
                <a:sym typeface="Inter"/>
              </a:rPr>
              <a:t>, a satirical news program on Comedy Central. Born on February 20, 1984, in Johannesburg during Apartheid, Trevor was classified as “colored” under South African law because his mother was Black and his father was white. He rose to international fame through stand-up comedy and global tours before becoming one of the youngest and first African hosts of a major American late-night show. In this interview, Noah answers questions based on his memoir, </a:t>
            </a:r>
            <a:r>
              <a:rPr i="1" lang="en" sz="1200">
                <a:solidFill>
                  <a:schemeClr val="dk1"/>
                </a:solidFill>
                <a:latin typeface="Inter"/>
                <a:ea typeface="Inter"/>
                <a:cs typeface="Inter"/>
                <a:sym typeface="Inter"/>
              </a:rPr>
              <a:t>Born a Crime: Stories from a South African Childhood</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203" name="Google Shape;203;p41"/>
          <p:cNvSpPr txBox="1"/>
          <p:nvPr/>
        </p:nvSpPr>
        <p:spPr>
          <a:xfrm>
            <a:off x="290900" y="1131050"/>
            <a:ext cx="6858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			Date: _________</a:t>
            </a:r>
            <a:endParaRPr b="1" sz="1200">
              <a:solidFill>
                <a:schemeClr val="dk1"/>
              </a:solidFill>
              <a:latin typeface="Inter"/>
              <a:ea typeface="Inter"/>
              <a:cs typeface="Inter"/>
              <a:sym typeface="Inter"/>
            </a:endParaRPr>
          </a:p>
        </p:txBody>
      </p:sp>
      <p:sp>
        <p:nvSpPr>
          <p:cNvPr id="204" name="Google Shape;204;p41"/>
          <p:cNvSpPr txBox="1"/>
          <p:nvPr/>
        </p:nvSpPr>
        <p:spPr>
          <a:xfrm>
            <a:off x="453875" y="3314025"/>
            <a:ext cx="6858000" cy="404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Trevor Noah say he was “born a crime?”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White and Black people were not allowed to have relations and conceive a mixed-race child during this time.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Trevor Noah’s experience, describe what Apartheid was like for South Africans in the second half of the 20</a:t>
            </a:r>
            <a:r>
              <a:rPr baseline="30000" lang="en" sz="1200">
                <a:solidFill>
                  <a:schemeClr val="dk1"/>
                </a:solidFill>
                <a:latin typeface="Inter"/>
                <a:ea typeface="Inter"/>
                <a:cs typeface="Inter"/>
                <a:sym typeface="Inter"/>
              </a:rPr>
              <a:t>th</a:t>
            </a:r>
            <a:r>
              <a:rPr lang="en" sz="1200">
                <a:solidFill>
                  <a:schemeClr val="dk1"/>
                </a:solidFill>
                <a:latin typeface="Inter"/>
                <a:ea typeface="Inter"/>
                <a:cs typeface="Inter"/>
                <a:sym typeface="Inter"/>
              </a:rPr>
              <a:t> century.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Apartheid was a policy of racial segregation through law in the 20</a:t>
            </a:r>
            <a:r>
              <a:rPr b="1" baseline="30000" lang="en" sz="1200">
                <a:solidFill>
                  <a:srgbClr val="E95C3D"/>
                </a:solidFill>
                <a:latin typeface="Inter"/>
                <a:ea typeface="Inter"/>
                <a:cs typeface="Inter"/>
                <a:sym typeface="Inter"/>
              </a:rPr>
              <a:t>th</a:t>
            </a:r>
            <a:r>
              <a:rPr b="1" lang="en" sz="1200">
                <a:solidFill>
                  <a:srgbClr val="E95C3D"/>
                </a:solidFill>
                <a:latin typeface="Inter"/>
                <a:ea typeface="Inter"/>
                <a:cs typeface="Inter"/>
                <a:sym typeface="Inter"/>
              </a:rPr>
              <a:t> century. Similarly to the United States, black South Africans were discriminated against in this policy while whites received more economic and social advantages.</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205" name="Google Shape;205;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“Born a Crime”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206" name="Google Shape;206;p41"/>
          <p:cNvPicPr preferRelativeResize="0"/>
          <p:nvPr/>
        </p:nvPicPr>
        <p:blipFill>
          <a:blip r:embed="rId4">
            <a:alphaModFix/>
          </a:blip>
          <a:stretch>
            <a:fillRect/>
          </a:stretch>
        </p:blipFill>
        <p:spPr>
          <a:xfrm>
            <a:off x="216272" y="110272"/>
            <a:ext cx="1056536" cy="4381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pic>
        <p:nvPicPr>
          <p:cNvPr id="211" name="Google Shape;211;p42" title="DC 7th U3l10 &amp; L11.png"/>
          <p:cNvPicPr preferRelativeResize="0"/>
          <p:nvPr/>
        </p:nvPicPr>
        <p:blipFill rotWithShape="1">
          <a:blip r:embed="rId3">
            <a:alphaModFix/>
          </a:blip>
          <a:srcRect b="13452" l="0" r="-1419" t="15780"/>
          <a:stretch/>
        </p:blipFill>
        <p:spPr>
          <a:xfrm>
            <a:off x="897075" y="3782900"/>
            <a:ext cx="6573175" cy="5898625"/>
          </a:xfrm>
          <a:prstGeom prst="rect">
            <a:avLst/>
          </a:prstGeom>
          <a:noFill/>
          <a:ln>
            <a:noFill/>
          </a:ln>
        </p:spPr>
      </p:pic>
      <p:sp>
        <p:nvSpPr>
          <p:cNvPr id="212" name="Google Shape;212;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Living Under Apartheid (Exemplar)</a:t>
            </a:r>
            <a:endParaRPr sz="2300">
              <a:solidFill>
                <a:schemeClr val="dk1"/>
              </a:solidFill>
              <a:latin typeface="Plus Jakarta Sans"/>
              <a:ea typeface="Plus Jakarta Sans"/>
              <a:cs typeface="Plus Jakarta Sans"/>
              <a:sym typeface="Plus Jakarta Sans"/>
            </a:endParaRPr>
          </a:p>
        </p:txBody>
      </p:sp>
      <p:sp>
        <p:nvSpPr>
          <p:cNvPr id="213" name="Google Shape;213;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4" name="Google Shape;214;p42"/>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5">
            <a:alphaModFix/>
          </a:blip>
          <a:stretch>
            <a:fillRect/>
          </a:stretch>
        </p:blipFill>
        <p:spPr>
          <a:xfrm>
            <a:off x="216272" y="230997"/>
            <a:ext cx="1041739" cy="431978"/>
          </a:xfrm>
          <a:prstGeom prst="rect">
            <a:avLst/>
          </a:prstGeom>
          <a:noFill/>
          <a:ln>
            <a:noFill/>
          </a:ln>
        </p:spPr>
      </p:pic>
      <p:sp>
        <p:nvSpPr>
          <p:cNvPr id="217" name="Google Shape;217;p42"/>
          <p:cNvSpPr txBox="1"/>
          <p:nvPr/>
        </p:nvSpPr>
        <p:spPr>
          <a:xfrm>
            <a:off x="1194600" y="1728527"/>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218" name="Google Shape;218;p42"/>
          <p:cNvSpPr txBox="1"/>
          <p:nvPr/>
        </p:nvSpPr>
        <p:spPr>
          <a:xfrm>
            <a:off x="381550" y="2761088"/>
            <a:ext cx="2482500" cy="109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post-Cold War period, racial discrimination, and/or apartheid.</a:t>
            </a:r>
            <a:endParaRPr sz="1100">
              <a:solidFill>
                <a:schemeClr val="dk1"/>
              </a:solidFill>
              <a:latin typeface="Inter"/>
              <a:ea typeface="Inter"/>
              <a:cs typeface="Inter"/>
              <a:sym typeface="Inter"/>
            </a:endParaRPr>
          </a:p>
        </p:txBody>
      </p:sp>
      <p:sp>
        <p:nvSpPr>
          <p:cNvPr id="219" name="Google Shape;219;p42"/>
          <p:cNvSpPr txBox="1"/>
          <p:nvPr/>
        </p:nvSpPr>
        <p:spPr>
          <a:xfrm>
            <a:off x="2791275" y="2761088"/>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Collapse of the Soviet Union, New democracies, Political instability, More genocides, Segregation, Discrimination, Nelson Mandela, White minority but more power</a:t>
            </a:r>
            <a:endParaRPr b="1" sz="1200">
              <a:solidFill>
                <a:srgbClr val="E95C3D"/>
              </a:solidFill>
              <a:latin typeface="Inter"/>
              <a:ea typeface="Inter"/>
              <a:cs typeface="Inter"/>
              <a:sym typeface="Inter"/>
            </a:endParaRPr>
          </a:p>
        </p:txBody>
      </p:sp>
      <p:pic>
        <p:nvPicPr>
          <p:cNvPr id="220" name="Google Shape;220;p42"/>
          <p:cNvPicPr preferRelativeResize="0"/>
          <p:nvPr/>
        </p:nvPicPr>
        <p:blipFill>
          <a:blip r:embed="rId6">
            <a:alphaModFix/>
          </a:blip>
          <a:stretch>
            <a:fillRect/>
          </a:stretch>
        </p:blipFill>
        <p:spPr>
          <a:xfrm>
            <a:off x="375633" y="1826930"/>
            <a:ext cx="723000" cy="723000"/>
          </a:xfrm>
          <a:prstGeom prst="rect">
            <a:avLst/>
          </a:prstGeom>
          <a:noFill/>
          <a:ln>
            <a:noFill/>
          </a:ln>
        </p:spPr>
      </p:pic>
      <p:sp>
        <p:nvSpPr>
          <p:cNvPr id="221" name="Google Shape;221;p42"/>
          <p:cNvSpPr txBox="1"/>
          <p:nvPr/>
        </p:nvSpPr>
        <p:spPr>
          <a:xfrm>
            <a:off x="328450" y="9794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222" name="Google Shape;222;p42"/>
          <p:cNvSpPr txBox="1"/>
          <p:nvPr/>
        </p:nvSpPr>
        <p:spPr>
          <a:xfrm>
            <a:off x="1354275" y="4531588"/>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the information about Trevor Noah in the video. Write one sentence to describe his perspective.</a:t>
            </a:r>
            <a:endParaRPr sz="1000">
              <a:solidFill>
                <a:schemeClr val="dk1"/>
              </a:solidFill>
              <a:latin typeface="Inter"/>
              <a:ea typeface="Inter"/>
              <a:cs typeface="Inter"/>
              <a:sym typeface="Inter"/>
            </a:endParaRPr>
          </a:p>
        </p:txBody>
      </p:sp>
      <p:sp>
        <p:nvSpPr>
          <p:cNvPr id="223" name="Google Shape;223;p42"/>
          <p:cNvSpPr txBox="1"/>
          <p:nvPr/>
        </p:nvSpPr>
        <p:spPr>
          <a:xfrm>
            <a:off x="734325" y="61576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With a partner, read the excerpt called “My Friend the Outcast.” Identify similarities and differences to Trevor Noah.</a:t>
            </a:r>
            <a:endParaRPr sz="1000">
              <a:solidFill>
                <a:schemeClr val="dk1"/>
              </a:solidFill>
              <a:latin typeface="Inter"/>
              <a:ea typeface="Inter"/>
              <a:cs typeface="Inter"/>
              <a:sym typeface="Inter"/>
            </a:endParaRPr>
          </a:p>
        </p:txBody>
      </p:sp>
      <p:sp>
        <p:nvSpPr>
          <p:cNvPr id="224" name="Google Shape;224;p42"/>
          <p:cNvSpPr txBox="1"/>
          <p:nvPr/>
        </p:nvSpPr>
        <p:spPr>
          <a:xfrm>
            <a:off x="2777688"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225" name="Google Shape;225;p42"/>
          <p:cNvSpPr txBox="1"/>
          <p:nvPr/>
        </p:nvSpPr>
        <p:spPr>
          <a:xfrm>
            <a:off x="4460113" y="73346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226" name="Google Shape;226;p42"/>
          <p:cNvSpPr txBox="1"/>
          <p:nvPr/>
        </p:nvSpPr>
        <p:spPr>
          <a:xfrm>
            <a:off x="305350" y="7695900"/>
            <a:ext cx="11793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Explain the various perspectives and methods used by Africans to assert agency.</a:t>
            </a:r>
            <a:endParaRPr sz="1000">
              <a:solidFill>
                <a:schemeClr val="dk1"/>
              </a:solidFill>
              <a:latin typeface="Inter"/>
              <a:ea typeface="Inter"/>
              <a:cs typeface="Inter"/>
              <a:sym typeface="Inter"/>
            </a:endParaRPr>
          </a:p>
        </p:txBody>
      </p:sp>
      <p:sp>
        <p:nvSpPr>
          <p:cNvPr id="227" name="Google Shape;227;p42"/>
          <p:cNvSpPr txBox="1"/>
          <p:nvPr/>
        </p:nvSpPr>
        <p:spPr>
          <a:xfrm>
            <a:off x="2475650" y="6303200"/>
            <a:ext cx="1724700" cy="850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Lived under apartheid</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Family hardships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Fear of laws or government</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Perspective of child</a:t>
            </a:r>
            <a:endParaRPr b="1" sz="1000">
              <a:solidFill>
                <a:srgbClr val="E95C3D"/>
              </a:solidFill>
              <a:latin typeface="Inter"/>
              <a:ea typeface="Inter"/>
              <a:cs typeface="Inter"/>
              <a:sym typeface="Inter"/>
            </a:endParaRPr>
          </a:p>
        </p:txBody>
      </p:sp>
      <p:sp>
        <p:nvSpPr>
          <p:cNvPr id="228" name="Google Shape;228;p42"/>
          <p:cNvSpPr txBox="1"/>
          <p:nvPr/>
        </p:nvSpPr>
        <p:spPr>
          <a:xfrm>
            <a:off x="4135300" y="6248450"/>
            <a:ext cx="1599900" cy="10365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Tone: Humor</a:t>
            </a:r>
            <a:endParaRPr b="1" sz="1000">
              <a:solidFill>
                <a:srgbClr val="E95C3D"/>
              </a:solidFill>
              <a:latin typeface="Inter"/>
              <a:ea typeface="Inter"/>
              <a:cs typeface="Inter"/>
              <a:sym typeface="Inter"/>
            </a:endParaRPr>
          </a:p>
          <a:p>
            <a:pPr indent="0" lvl="0" marL="457200" rtl="0" algn="l">
              <a:spcBef>
                <a:spcPts val="0"/>
              </a:spcBef>
              <a:spcAft>
                <a:spcPts val="0"/>
              </a:spcAft>
              <a:buNone/>
            </a:pPr>
            <a:r>
              <a:rPr b="1" lang="en" sz="1000">
                <a:solidFill>
                  <a:srgbClr val="E95C3D"/>
                </a:solidFill>
                <a:latin typeface="Inter"/>
                <a:ea typeface="Inter"/>
                <a:cs typeface="Inter"/>
                <a:sym typeface="Inter"/>
              </a:rPr>
              <a:t>v. Somber</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Outcome: Survival vs. Expulsion</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Focus: Family v. Housing</a:t>
            </a:r>
            <a:endParaRPr b="1" sz="1000">
              <a:solidFill>
                <a:srgbClr val="E95C3D"/>
              </a:solidFill>
              <a:latin typeface="Inter"/>
              <a:ea typeface="Inter"/>
              <a:cs typeface="Inter"/>
              <a:sym typeface="Inter"/>
            </a:endParaRPr>
          </a:p>
        </p:txBody>
      </p:sp>
      <p:sp>
        <p:nvSpPr>
          <p:cNvPr id="229" name="Google Shape;229;p42"/>
          <p:cNvSpPr txBox="1"/>
          <p:nvPr/>
        </p:nvSpPr>
        <p:spPr>
          <a:xfrm>
            <a:off x="3309675" y="4347200"/>
            <a:ext cx="1677000" cy="16965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Noah</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sees</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apartheid as</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a system that</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not only separated people by race but</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also forced families like his to live in secrecy and fear, shaping his understanding of injustice from a</a:t>
            </a:r>
            <a:endParaRPr b="1" sz="1000">
              <a:solidFill>
                <a:srgbClr val="E95C3D"/>
              </a:solidFill>
              <a:latin typeface="Inter"/>
              <a:ea typeface="Inter"/>
              <a:cs typeface="Inter"/>
              <a:sym typeface="Inter"/>
            </a:endParaRPr>
          </a:p>
          <a:p>
            <a:pPr indent="0" lvl="0" marL="0" rtl="0" algn="ctr">
              <a:lnSpc>
                <a:spcPct val="100000"/>
              </a:lnSpc>
              <a:spcBef>
                <a:spcPts val="0"/>
              </a:spcBef>
              <a:spcAft>
                <a:spcPts val="0"/>
              </a:spcAft>
              <a:buNone/>
            </a:pPr>
            <a:r>
              <a:rPr b="1" lang="en" sz="1000">
                <a:solidFill>
                  <a:srgbClr val="E95C3D"/>
                </a:solidFill>
                <a:latin typeface="Inter"/>
                <a:ea typeface="Inter"/>
                <a:cs typeface="Inter"/>
                <a:sym typeface="Inter"/>
              </a:rPr>
              <a:t>young age.</a:t>
            </a:r>
            <a:endParaRPr b="1" sz="1000">
              <a:solidFill>
                <a:srgbClr val="E95C3D"/>
              </a:solidFill>
              <a:latin typeface="Inter"/>
              <a:ea typeface="Inter"/>
              <a:cs typeface="Inter"/>
              <a:sym typeface="Inter"/>
            </a:endParaRPr>
          </a:p>
        </p:txBody>
      </p:sp>
      <p:sp>
        <p:nvSpPr>
          <p:cNvPr id="230" name="Google Shape;230;p42"/>
          <p:cNvSpPr txBox="1"/>
          <p:nvPr/>
        </p:nvSpPr>
        <p:spPr>
          <a:xfrm>
            <a:off x="1082050" y="7634575"/>
            <a:ext cx="6227400" cy="1877700"/>
          </a:xfrm>
          <a:prstGeom prst="rect">
            <a:avLst/>
          </a:prstGeom>
          <a:noFill/>
          <a:ln>
            <a:noFill/>
          </a:ln>
        </p:spPr>
        <p:txBody>
          <a:bodyPr anchorCtr="0" anchor="t" bIns="91425" lIns="91425" spcFirstLastPara="1" rIns="91425" wrap="square" tIns="91425">
            <a:spAutoFit/>
          </a:bodyPr>
          <a:lstStyle/>
          <a:p>
            <a:pPr indent="457200" lvl="0" marL="0" rtl="0" algn="l">
              <a:lnSpc>
                <a:spcPct val="100000"/>
              </a:lnSpc>
              <a:spcBef>
                <a:spcPts val="0"/>
              </a:spcBef>
              <a:spcAft>
                <a:spcPts val="0"/>
              </a:spcAft>
              <a:buNone/>
            </a:pPr>
            <a:r>
              <a:rPr b="1"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Under apartheid, South Africans experienced vastly different lives </a:t>
            </a:r>
            <a:endParaRPr b="1" sz="1000">
              <a:solidFill>
                <a:srgbClr val="E95C3D"/>
              </a:solidFill>
              <a:latin typeface="Inter"/>
              <a:ea typeface="Inter"/>
              <a:cs typeface="Inter"/>
              <a:sym typeface="Inter"/>
            </a:endParaRPr>
          </a:p>
          <a:p>
            <a:pPr indent="457200" lvl="0" marL="0" rtl="0" algn="l">
              <a:lnSpc>
                <a:spcPct val="100000"/>
              </a:lnSpc>
              <a:spcBef>
                <a:spcPts val="0"/>
              </a:spcBef>
              <a:spcAft>
                <a:spcPts val="0"/>
              </a:spcAft>
              <a:buNone/>
            </a:pPr>
            <a:r>
              <a:rPr b="1" lang="en" sz="1000">
                <a:solidFill>
                  <a:srgbClr val="E95C3D"/>
                </a:solidFill>
                <a:latin typeface="Inter"/>
                <a:ea typeface="Inter"/>
                <a:cs typeface="Inter"/>
                <a:sym typeface="Inter"/>
              </a:rPr>
              <a:t>          based on their race. Trevor Noah describes the fear and secrecy his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family endured because his existence as a mixed-race child was illegal,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while Vusi’s story reveals the trauma of forced removals and state violence.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Apartheid laws divided people into racial categories, granting power and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privilege  to white South Africans while stripping rights from Black, Coloured, and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Indian communities. Pass laws restricted movement and made life for Black South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Africans dependent on permits, constantly policed by authorities. The Bantu Education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    system deliberately gave Black students an inferior education to limit their opportunities,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while signs like “Whites Only” beaches showed how segregation shaped public spaces. Together, these examples reveal a system of deep inequality that affected every part of life.</a:t>
            </a:r>
            <a:endParaRPr b="1" sz="10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